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0693400" cy="7561263"/>
  <p:notesSz cx="9940925" cy="6808788"/>
  <p:defaultTextStyle>
    <a:defPPr>
      <a:defRPr lang="ru-RU"/>
    </a:defPPr>
    <a:lvl1pPr marL="0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1479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2955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4432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5910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7388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8866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50343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71821" algn="l" defTabSz="1042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B9FD9"/>
    <a:srgbClr val="B091D3"/>
    <a:srgbClr val="D38FD5"/>
    <a:srgbClr val="D088D2"/>
    <a:srgbClr val="D38BE9"/>
    <a:srgbClr val="9966FF"/>
    <a:srgbClr val="CCCCFF"/>
    <a:srgbClr val="9999FF"/>
    <a:srgbClr val="CC3399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90" d="100"/>
          <a:sy n="90" d="100"/>
        </p:scale>
        <p:origin x="-360" y="498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270" y="-84"/>
      </p:cViewPr>
      <p:guideLst>
        <p:guide orient="horz" pos="2145"/>
        <p:guide pos="313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61035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325" y="3233686"/>
            <a:ext cx="7952275" cy="3064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3165475" y="511175"/>
            <a:ext cx="3609975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27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655700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311399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967098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622797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278497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3934196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589895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245594" algn="l" defTabSz="131139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65475" y="511175"/>
            <a:ext cx="3609975" cy="25527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9636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6" y="2348894"/>
            <a:ext cx="9089390" cy="16207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1" y="4284716"/>
            <a:ext cx="7485381" cy="19323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6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2" y="302803"/>
            <a:ext cx="7039821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7" y="4858813"/>
            <a:ext cx="9089390" cy="150175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7" y="3204787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214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29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644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85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6073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1288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6503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1718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1" y="1764296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2" y="1692534"/>
            <a:ext cx="4724776" cy="7053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79" indent="0">
              <a:buNone/>
              <a:defRPr sz="2200" b="1"/>
            </a:lvl2pPr>
            <a:lvl3pPr marL="1042955" indent="0">
              <a:buNone/>
              <a:defRPr sz="2000" b="1"/>
            </a:lvl3pPr>
            <a:lvl4pPr marL="1564432" indent="0">
              <a:buNone/>
              <a:defRPr sz="1900" b="1"/>
            </a:lvl4pPr>
            <a:lvl5pPr marL="2085910" indent="0">
              <a:buNone/>
              <a:defRPr sz="1900" b="1"/>
            </a:lvl5pPr>
            <a:lvl6pPr marL="2607388" indent="0">
              <a:buNone/>
              <a:defRPr sz="1900" b="1"/>
            </a:lvl6pPr>
            <a:lvl7pPr marL="3128866" indent="0">
              <a:buNone/>
              <a:defRPr sz="1900" b="1"/>
            </a:lvl7pPr>
            <a:lvl8pPr marL="3650343" indent="0">
              <a:buNone/>
              <a:defRPr sz="1900" b="1"/>
            </a:lvl8pPr>
            <a:lvl9pPr marL="417182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2" y="2397901"/>
            <a:ext cx="4724776" cy="435647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2534"/>
            <a:ext cx="4726631" cy="7053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79" indent="0">
              <a:buNone/>
              <a:defRPr sz="2200" b="1"/>
            </a:lvl2pPr>
            <a:lvl3pPr marL="1042955" indent="0">
              <a:buNone/>
              <a:defRPr sz="2000" b="1"/>
            </a:lvl3pPr>
            <a:lvl4pPr marL="1564432" indent="0">
              <a:buNone/>
              <a:defRPr sz="1900" b="1"/>
            </a:lvl4pPr>
            <a:lvl5pPr marL="2085910" indent="0">
              <a:buNone/>
              <a:defRPr sz="1900" b="1"/>
            </a:lvl5pPr>
            <a:lvl6pPr marL="2607388" indent="0">
              <a:buNone/>
              <a:defRPr sz="1900" b="1"/>
            </a:lvl6pPr>
            <a:lvl7pPr marL="3128866" indent="0">
              <a:buNone/>
              <a:defRPr sz="1900" b="1"/>
            </a:lvl7pPr>
            <a:lvl8pPr marL="3650343" indent="0">
              <a:buNone/>
              <a:defRPr sz="1900" b="1"/>
            </a:lvl8pPr>
            <a:lvl9pPr marL="417182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10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1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9" cy="6453328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21479" indent="0">
              <a:buNone/>
              <a:defRPr sz="1400"/>
            </a:lvl2pPr>
            <a:lvl3pPr marL="1042955" indent="0">
              <a:buNone/>
              <a:defRPr sz="1200"/>
            </a:lvl3pPr>
            <a:lvl4pPr marL="1564432" indent="0">
              <a:buNone/>
              <a:defRPr sz="1100"/>
            </a:lvl4pPr>
            <a:lvl5pPr marL="2085910" indent="0">
              <a:buNone/>
              <a:defRPr sz="1100"/>
            </a:lvl5pPr>
            <a:lvl6pPr marL="2607388" indent="0">
              <a:buNone/>
              <a:defRPr sz="1100"/>
            </a:lvl6pPr>
            <a:lvl7pPr marL="3128866" indent="0">
              <a:buNone/>
              <a:defRPr sz="1100"/>
            </a:lvl7pPr>
            <a:lvl8pPr marL="3650343" indent="0">
              <a:buNone/>
              <a:defRPr sz="1100"/>
            </a:lvl8pPr>
            <a:lvl9pPr marL="417182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2" y="5292886"/>
            <a:ext cx="6416040" cy="62485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2" y="675614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21479" indent="0">
              <a:buNone/>
              <a:defRPr sz="3200"/>
            </a:lvl2pPr>
            <a:lvl3pPr marL="1042955" indent="0">
              <a:buNone/>
              <a:defRPr sz="2700"/>
            </a:lvl3pPr>
            <a:lvl4pPr marL="1564432" indent="0">
              <a:buNone/>
              <a:defRPr sz="2200"/>
            </a:lvl4pPr>
            <a:lvl5pPr marL="2085910" indent="0">
              <a:buNone/>
              <a:defRPr sz="2200"/>
            </a:lvl5pPr>
            <a:lvl6pPr marL="2607388" indent="0">
              <a:buNone/>
              <a:defRPr sz="2200"/>
            </a:lvl6pPr>
            <a:lvl7pPr marL="3128866" indent="0">
              <a:buNone/>
              <a:defRPr sz="2200"/>
            </a:lvl7pPr>
            <a:lvl8pPr marL="3650343" indent="0">
              <a:buNone/>
              <a:defRPr sz="2200"/>
            </a:lvl8pPr>
            <a:lvl9pPr marL="417182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2" y="5917741"/>
            <a:ext cx="6416040" cy="887399"/>
          </a:xfrm>
        </p:spPr>
        <p:txBody>
          <a:bodyPr/>
          <a:lstStyle>
            <a:lvl1pPr marL="0" indent="0">
              <a:buNone/>
              <a:defRPr sz="1500"/>
            </a:lvl1pPr>
            <a:lvl2pPr marL="521479" indent="0">
              <a:buNone/>
              <a:defRPr sz="1400"/>
            </a:lvl2pPr>
            <a:lvl3pPr marL="1042955" indent="0">
              <a:buNone/>
              <a:defRPr sz="1200"/>
            </a:lvl3pPr>
            <a:lvl4pPr marL="1564432" indent="0">
              <a:buNone/>
              <a:defRPr sz="1100"/>
            </a:lvl4pPr>
            <a:lvl5pPr marL="2085910" indent="0">
              <a:buNone/>
              <a:defRPr sz="1100"/>
            </a:lvl5pPr>
            <a:lvl6pPr marL="2607388" indent="0">
              <a:buNone/>
              <a:defRPr sz="1100"/>
            </a:lvl6pPr>
            <a:lvl7pPr marL="3128866" indent="0">
              <a:buNone/>
              <a:defRPr sz="1100"/>
            </a:lvl7pPr>
            <a:lvl8pPr marL="3650343" indent="0">
              <a:buNone/>
              <a:defRPr sz="1100"/>
            </a:lvl8pPr>
            <a:lvl9pPr marL="417182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1" cy="1260211"/>
          </a:xfrm>
          <a:prstGeom prst="rect">
            <a:avLst/>
          </a:prstGeom>
        </p:spPr>
        <p:txBody>
          <a:bodyPr vert="horz" lIns="104295" tIns="52147" rIns="104295" bIns="5214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1" y="1764296"/>
            <a:ext cx="9624061" cy="4990084"/>
          </a:xfrm>
          <a:prstGeom prst="rect">
            <a:avLst/>
          </a:prstGeom>
        </p:spPr>
        <p:txBody>
          <a:bodyPr vert="horz" lIns="104295" tIns="52147" rIns="104295" bIns="5214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2" y="7008173"/>
            <a:ext cx="2495127" cy="402567"/>
          </a:xfrm>
          <a:prstGeom prst="rect">
            <a:avLst/>
          </a:prstGeom>
        </p:spPr>
        <p:txBody>
          <a:bodyPr vert="horz" lIns="104295" tIns="52147" rIns="104295" bIns="5214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0" y="7008173"/>
            <a:ext cx="3386243" cy="402567"/>
          </a:xfrm>
          <a:prstGeom prst="rect">
            <a:avLst/>
          </a:prstGeom>
        </p:spPr>
        <p:txBody>
          <a:bodyPr vert="horz" lIns="104295" tIns="52147" rIns="104295" bIns="5214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lIns="104295" tIns="52147" rIns="104295" bIns="5214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55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08" indent="-391108" algn="l" defTabSz="104295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2" indent="-325923" algn="l" defTabSz="1042955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694" indent="-260739" algn="l" defTabSz="104295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72" indent="-260739" algn="l" defTabSz="104295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49" indent="-260739" algn="l" defTabSz="104295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27" indent="-260739" algn="l" defTabSz="104295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06" indent="-260739" algn="l" defTabSz="104295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083" indent="-260739" algn="l" defTabSz="104295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560" indent="-260739" algn="l" defTabSz="104295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79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55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32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10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388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66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43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21" algn="l" defTabSz="104295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certificate-border-17.gif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4132" y="4529279"/>
            <a:ext cx="3096344" cy="1984804"/>
          </a:xfrm>
          <a:prstGeom prst="rect">
            <a:avLst/>
          </a:prstGeom>
        </p:spPr>
      </p:pic>
      <p:pic>
        <p:nvPicPr>
          <p:cNvPr id="8" name="Рисунок 7" descr="78291170-risunok-uchitel-u-doski-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8908" y="2362886"/>
            <a:ext cx="3474493" cy="216639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34132" y="255337"/>
            <a:ext cx="3013690" cy="6986510"/>
          </a:xfrm>
        </p:spPr>
        <p:txBody>
          <a:bodyPr>
            <a:norm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Все Ваши сформированные пенсионные права (данные о стаже, заработке, количестве ИПК,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нестраховых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периодах и др.) представлены в «Личном кабинете гражданина» на сайте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b="1" u="sng" dirty="0">
                <a:latin typeface="Times New Roman" pitchFamily="18" charset="0"/>
                <a:cs typeface="Times New Roman" pitchFamily="18" charset="0"/>
              </a:rPr>
              <a:t>www.gosuslugi.ru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Если Вы считаете, что какие-либо сведения не учтены или учтены не в полном объеме, Вы можете обратиться в орган СФР с заявлением на корректировку индивидуального лицевого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счета (ИЛС).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Заявление может быть  подано через Личный кабинет на сайте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 Для входа в Личный кабинет необходимо зарегистрироваться и получить подтвержденную запись в Единой системе идентификации и аутентификации (ЕСИА)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34532" y="287379"/>
            <a:ext cx="2880320" cy="51752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b="1" u="sng" dirty="0">
                <a:latin typeface="Times New Roman" pitchFamily="18" charset="0"/>
                <a:cs typeface="Times New Roman" pitchFamily="18" charset="0"/>
              </a:rPr>
              <a:t>Телефон горячей линии:</a:t>
            </a:r>
            <a:r>
              <a:rPr lang="ru-RU" sz="15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8(800)200-07-02</a:t>
            </a:r>
          </a:p>
          <a:p>
            <a:pPr>
              <a:buNone/>
            </a:pPr>
            <a:endParaRPr lang="ru-RU" sz="15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500" b="1" u="sng" dirty="0" smtClean="0">
                <a:latin typeface="Times New Roman" pitchFamily="18" charset="0"/>
                <a:cs typeface="Times New Roman" pitchFamily="18" charset="0"/>
              </a:rPr>
              <a:t>Адрес</a:t>
            </a:r>
            <a:r>
              <a:rPr lang="ru-RU" sz="1500" u="sng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r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672051,Забайкальский край,  г.Чита, ул.Чкалова 160-б </a:t>
            </a:r>
          </a:p>
          <a:p>
            <a:pPr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2964" y="393793"/>
            <a:ext cx="2808312" cy="4952793"/>
          </a:xfrm>
          <a:prstGeom prst="rect">
            <a:avLst/>
          </a:prstGeom>
          <a:noFill/>
        </p:spPr>
        <p:txBody>
          <a:bodyPr wrap="square" lIns="104295" tIns="52147" rIns="104295" bIns="52147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досрочное пенсионное обеспечение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педагогов</a:t>
            </a:r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endParaRPr lang="ru-RU" sz="1300" dirty="0" smtClean="0"/>
          </a:p>
          <a:p>
            <a:pPr algn="ctr"/>
            <a:endParaRPr lang="ru-RU" sz="1300" dirty="0"/>
          </a:p>
          <a:p>
            <a:pPr algn="ctr"/>
            <a:endParaRPr lang="ru-RU" dirty="0"/>
          </a:p>
        </p:txBody>
      </p:sp>
      <p:pic>
        <p:nvPicPr>
          <p:cNvPr id="9" name="Рисунок 8" descr="t_95dce60695702dc15821279c36589350_bod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8908" y="277230"/>
            <a:ext cx="3445807" cy="1335819"/>
          </a:xfrm>
          <a:prstGeom prst="rect">
            <a:avLst/>
          </a:prstGeom>
        </p:spPr>
      </p:pic>
      <p:sp>
        <p:nvSpPr>
          <p:cNvPr id="10" name="Блок-схема: альтернативный процесс 9"/>
          <p:cNvSpPr/>
          <p:nvPr/>
        </p:nvSpPr>
        <p:spPr>
          <a:xfrm>
            <a:off x="4050556" y="551320"/>
            <a:ext cx="2506284" cy="787636"/>
          </a:xfrm>
          <a:prstGeom prst="flowChartAlternateProcess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Контакты Отделения СФР по Забайкальскому краю:</a:t>
            </a:r>
          </a:p>
          <a:p>
            <a:pPr algn="ctr"/>
            <a:endParaRPr lang="ru-RU" dirty="0"/>
          </a:p>
        </p:txBody>
      </p:sp>
      <p:pic>
        <p:nvPicPr>
          <p:cNvPr id="11" name="Рисунок 10" descr="Fotolia_39990729_Subscription_XX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81368" y="4804560"/>
            <a:ext cx="1388676" cy="15084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04435" y="5868863"/>
            <a:ext cx="23762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Чита, 2024г.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6142" y="287377"/>
            <a:ext cx="2880319" cy="6643804"/>
          </a:xfrm>
        </p:spPr>
        <p:txBody>
          <a:bodyPr>
            <a:normAutofit/>
          </a:bodyPr>
          <a:lstStyle/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Право на досрочное пенсионное обеспечение педагогам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Право на досрочное назначение страховой пенсии в соответствии с п.19 ч.1 ст.30 закона №400-ФЗ приобретают лица, не менее 25 лет осуществлявшие педагогическую деятельность в организациях для детей, при наличии не менее 30 ИПК (размер ИПК в 2024г. – 28,2).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  В связи с  изменениями в пенсионном законодательстве с 01 января 2019 года (Федеральный закон № 350-ФЗ от 03.10.2018г.), право на назначение пенсии у педагогических работников возникает спустя 5 лет после выработки «специального» стажа.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2066" y="551320"/>
            <a:ext cx="3109269" cy="6333484"/>
          </a:xfrm>
        </p:spPr>
        <p:txBody>
          <a:bodyPr>
            <a:norm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 выработке стажа не менее 25 лет следует обратиться в органы СФР для проведения заблаговременной работы по подготовке индивидуального лицевого счета (ИЛС) для назначения пенсии.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Обратиться можно лично с документами в территориальный орган СФР по предварительной записи по телефону горячей линии: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8(800)200-07-02 либо направить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пакет документов через работодателя по защищенным каналам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связи.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Документы, необходимые для предоставления: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паспорт;</a:t>
            </a:r>
          </a:p>
          <a:p>
            <a:pPr marL="0" algn="just">
              <a:spcBef>
                <a:spcPts val="0"/>
              </a:spcBef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трудовая книжка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документ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 очном образовании;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военный билет (для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мужчин при наличии);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свидетельство о рождении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ребенка (для женщин).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7802" y="551321"/>
            <a:ext cx="3281464" cy="6307010"/>
          </a:xfrm>
          <a:prstGeom prst="rect">
            <a:avLst/>
          </a:prstGeom>
          <a:noFill/>
        </p:spPr>
        <p:txBody>
          <a:bodyPr wrap="square" lIns="104295" tIns="52147" rIns="104295" bIns="52147" rtlCol="0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В ноябре 2023 года Министерством труда и социального развития Российской Федерации принят ряд приказов об установлении тождества наименования должности:</a:t>
            </a:r>
          </a:p>
          <a:p>
            <a:pPr algn="just"/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algn="r"/>
            <a:endParaRPr lang="ru-RU" sz="14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Пр. №807н от 14.11.2023 г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Пр. №819н от 21.11.2023 г. (для ДОУ)</a:t>
            </a: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5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4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050" i="1" dirty="0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. №818н от 21.11.2023 г.</a:t>
            </a:r>
            <a:r>
              <a:rPr lang="ru-RU" sz="15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Равно 8"/>
          <p:cNvSpPr/>
          <p:nvPr/>
        </p:nvSpPr>
        <p:spPr>
          <a:xfrm>
            <a:off x="8542331" y="1886047"/>
            <a:ext cx="417714" cy="315055"/>
          </a:xfrm>
          <a:prstGeom prst="mathEqual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7328430" y="1811539"/>
            <a:ext cx="1184272" cy="619426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Тьютор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9021427" y="1811539"/>
            <a:ext cx="1420228" cy="619426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298801" y="2717323"/>
            <a:ext cx="1243530" cy="1181456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Равно 12"/>
          <p:cNvSpPr/>
          <p:nvPr/>
        </p:nvSpPr>
        <p:spPr>
          <a:xfrm>
            <a:off x="8542331" y="2992994"/>
            <a:ext cx="417714" cy="315055"/>
          </a:xfrm>
          <a:prstGeom prst="mathEqual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9021427" y="2717321"/>
            <a:ext cx="1376213" cy="1181457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документ 14"/>
          <p:cNvSpPr/>
          <p:nvPr/>
        </p:nvSpPr>
        <p:spPr>
          <a:xfrm>
            <a:off x="7204089" y="4270105"/>
            <a:ext cx="1386430" cy="2246830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Советник директора по воспитанию и взаимодействию с  детскими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общественными объединениями</a:t>
            </a:r>
          </a:p>
        </p:txBody>
      </p:sp>
      <p:sp>
        <p:nvSpPr>
          <p:cNvPr id="16" name="Равно 15"/>
          <p:cNvSpPr/>
          <p:nvPr/>
        </p:nvSpPr>
        <p:spPr>
          <a:xfrm>
            <a:off x="8590518" y="4804561"/>
            <a:ext cx="430909" cy="315055"/>
          </a:xfrm>
          <a:prstGeom prst="mathEqual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9021428" y="4250561"/>
            <a:ext cx="1509848" cy="2194365"/>
          </a:xfrm>
          <a:prstGeom prst="flowChartDocument">
            <a:avLst/>
          </a:prstGeom>
          <a:solidFill>
            <a:srgbClr val="BB9F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5" tIns="52147" rIns="104295" bIns="52147"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 директора (заведующего, начальника), деятельность которого связана с образовательным (воспитательным) процессом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3305469"/>
              </p:ext>
            </p:extLst>
          </p:nvPr>
        </p:nvGraphicFramePr>
        <p:xfrm>
          <a:off x="216407" y="4993971"/>
          <a:ext cx="3031537" cy="2004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404"/>
                <a:gridCol w="985249"/>
                <a:gridCol w="757884"/>
              </a:tblGrid>
              <a:tr h="65999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Специальный</a:t>
                      </a:r>
                      <a:r>
                        <a:rPr lang="ru-RU" sz="11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стаж выработан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Право на пенсию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</a:tr>
              <a:tr h="2688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2021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+36 месяцев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2024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8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2022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+48 месяцев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2026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8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2023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+60 месяцев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2028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8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2024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+60 месяцев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2029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88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omic Sans MS" pitchFamily="66" charset="0"/>
                          <a:cs typeface="Times New Roman" pitchFamily="18" charset="0"/>
                        </a:rPr>
                        <a:t>2025</a:t>
                      </a:r>
                      <a:endParaRPr lang="ru-RU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marL="98708" marR="98708" marT="50408" marB="5040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9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+60 месяцев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2030</a:t>
                      </a:r>
                    </a:p>
                  </a:txBody>
                  <a:tcPr marL="74031" marR="740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429</Words>
  <Application>Microsoft Office PowerPoint</Application>
  <PresentationFormat>Произвольный</PresentationFormat>
  <Paragraphs>96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Немо</dc:creator>
  <cp:lastModifiedBy>User</cp:lastModifiedBy>
  <cp:revision>38</cp:revision>
  <cp:lastPrinted>2024-03-28T00:54:34Z</cp:lastPrinted>
  <dcterms:modified xsi:type="dcterms:W3CDTF">2024-04-04T00:47:44Z</dcterms:modified>
</cp:coreProperties>
</file>